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2000" dirty="0" smtClean="0">
                <a:latin typeface="+mn-lt"/>
              </a:rPr>
              <a:t>Урок №170</a:t>
            </a:r>
            <a:endParaRPr lang="ru-RU" sz="120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435280" cy="5688632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Периодичность десятичного разложения обыкновенной дроби</a:t>
            </a:r>
            <a:endParaRPr lang="ru-RU" sz="6600" dirty="0"/>
          </a:p>
        </p:txBody>
      </p:sp>
    </p:spTree>
    <p:extLst>
      <p:ext uri="{BB962C8B-B14F-4D97-AF65-F5344CB8AC3E}">
        <p14:creationId xmlns="" xmlns:p14="http://schemas.microsoft.com/office/powerpoint/2010/main" val="297977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dirty="0" smtClean="0"/>
              <a:t>В чём отличие</a:t>
            </a:r>
            <a:r>
              <a:rPr lang="ru-RU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ru-RU" sz="9600" dirty="0"/>
              <a:t>2, 1456738</a:t>
            </a:r>
            <a:r>
              <a:rPr lang="ru-RU" sz="9600" dirty="0" smtClean="0"/>
              <a:t>…</a:t>
            </a:r>
          </a:p>
          <a:p>
            <a:pPr marL="109728" indent="0" algn="ctr">
              <a:buNone/>
            </a:pPr>
            <a:r>
              <a:rPr lang="ru-RU" sz="9600" dirty="0"/>
              <a:t>и</a:t>
            </a:r>
            <a:r>
              <a:rPr lang="ru-RU" sz="9600" dirty="0" smtClean="0"/>
              <a:t>                                </a:t>
            </a:r>
            <a:r>
              <a:rPr lang="ru-RU" sz="9600" dirty="0"/>
              <a:t>1, 232323…</a:t>
            </a:r>
          </a:p>
          <a:p>
            <a:pPr marL="109728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5318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15659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Периодическая дробь превращается… превращается… в обыкновенную дробь!</a:t>
            </a:r>
            <a:endParaRPr lang="ru-RU" dirty="0"/>
          </a:p>
        </p:txBody>
      </p:sp>
      <p:sp>
        <p:nvSpPr>
          <p:cNvPr id="3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79512" y="2348880"/>
            <a:ext cx="8784976" cy="4392488"/>
          </a:xfrm>
          <a:blipFill rotWithShape="1">
            <a:blip r:embed="rId2" cstate="print"/>
            <a:stretch>
              <a:fillRect l="-139" t="-1387"/>
            </a:stretch>
          </a:blipFill>
        </p:spPr>
        <p:txBody>
          <a:bodyPr>
            <a:normAutofit/>
          </a:bodyPr>
          <a:lstStyle/>
          <a:p>
            <a:r>
              <a:rPr lang="ru-RU" sz="2800">
                <a:noFill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429493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1066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Периодическая дробь превращается… превращается… в обыкновенную дробь!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916832"/>
                <a:ext cx="8856984" cy="4824536"/>
              </a:xfrm>
            </p:spPr>
            <p:txBody>
              <a:bodyPr/>
              <a:lstStyle/>
              <a:p>
                <a:pPr marL="109728" indent="0" algn="ctr">
                  <a:buNone/>
                </a:pPr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       х=0,</m:t>
                    </m:r>
                    <m:d>
                      <m:dPr>
                        <m:ctrlPr>
                          <a:rPr lang="ru-RU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</a:rPr>
                          <m:t>41</m:t>
                        </m:r>
                      </m:e>
                    </m:d>
                  </m:oMath>
                </a14:m>
                <a:r>
                  <a:rPr lang="ru-RU" b="0" dirty="0" smtClean="0"/>
                  <a:t>      (1)</a:t>
                </a:r>
              </a:p>
              <a:p>
                <a:pPr marL="109728" indent="0" algn="ctr">
                  <a:buNone/>
                </a:pPr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100х=41, (41)</m:t>
                    </m:r>
                  </m:oMath>
                </a14:m>
                <a:r>
                  <a:rPr lang="ru-RU" dirty="0" smtClean="0"/>
                  <a:t>   (2)</a:t>
                </a:r>
              </a:p>
              <a:p>
                <a:pPr marL="109728" indent="0">
                  <a:buNone/>
                </a:pPr>
                <a:r>
                  <a:rPr lang="ru-RU" dirty="0" smtClean="0"/>
                  <a:t>Вычтем из (2) (1)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100х −х=41,</m:t>
                      </m:r>
                      <m:d>
                        <m:d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41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</a:rPr>
                        <m:t>−0, </m:t>
                      </m:r>
                      <m:d>
                        <m:d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41</m:t>
                          </m:r>
                        </m:e>
                      </m:d>
                    </m:oMath>
                  </m:oMathPara>
                </a14:m>
                <a:endParaRPr lang="ru-RU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99х=41</m:t>
                      </m:r>
                    </m:oMath>
                  </m:oMathPara>
                </a14:m>
                <a:endParaRPr lang="ru-RU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х=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41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99</m:t>
                          </m:r>
                        </m:den>
                      </m:f>
                    </m:oMath>
                  </m:oMathPara>
                </a14:m>
                <a:endParaRPr lang="ru-RU" dirty="0" smtClean="0"/>
              </a:p>
              <a:p>
                <a:pPr marL="109728" indent="0">
                  <a:buNone/>
                </a:pPr>
                <a:endParaRPr lang="ru-RU" dirty="0" smtClean="0"/>
              </a:p>
              <a:p>
                <a:pPr marL="109728" indent="0">
                  <a:buNone/>
                </a:pPr>
                <a:r>
                  <a:rPr lang="ru-RU" dirty="0" smtClean="0"/>
                  <a:t>Значит, </a:t>
                </a:r>
                <a:r>
                  <a:rPr lang="ru-RU" sz="4800" b="1" dirty="0" smtClean="0"/>
                  <a:t>0, (41)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4800" b="1" i="1">
                            <a:latin typeface="Cambria Math"/>
                          </a:rPr>
                          <m:t>𝟒𝟏</m:t>
                        </m:r>
                      </m:num>
                      <m:den>
                        <m:r>
                          <a:rPr lang="ru-RU" sz="4800" b="1" i="1">
                            <a:latin typeface="Cambria Math"/>
                          </a:rPr>
                          <m:t>𝟗𝟗</m:t>
                        </m:r>
                      </m:den>
                    </m:f>
                  </m:oMath>
                </a14:m>
                <a:endParaRPr lang="ru-RU" sz="48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916832"/>
                <a:ext cx="8856984" cy="4824536"/>
              </a:xfrm>
              <a:blipFill rotWithShape="1">
                <a:blip r:embed="rId2" cstate="print"/>
                <a:stretch>
                  <a:fillRect l="-138" t="-12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691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верите? Попробуйте сами!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09728" indent="0" algn="ctr">
                  <a:buNone/>
                </a:pPr>
                <a:endParaRPr lang="ru-RU" sz="9600" b="0" i="1" dirty="0" smtClean="0">
                  <a:latin typeface="Cambria Math"/>
                </a:endParaRPr>
              </a:p>
              <a:p>
                <a:pPr marL="109728" indent="0" algn="ctr">
                  <a:buNone/>
                </a:pPr>
                <a14:m>
                  <m:oMath xmlns:m="http://schemas.openxmlformats.org/officeDocument/2006/math">
                    <m:r>
                      <a:rPr lang="ru-RU" sz="9600" b="0" i="1" smtClean="0">
                        <a:latin typeface="Cambria Math"/>
                      </a:rPr>
                      <m:t>0, (7)</m:t>
                    </m:r>
                  </m:oMath>
                </a14:m>
                <a:r>
                  <a:rPr lang="ru-RU" sz="9600" dirty="0" smtClean="0"/>
                  <a:t> = ?</a:t>
                </a:r>
                <a:endParaRPr lang="ru-RU" sz="96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80530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Проверим…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х=0,</m:t>
                      </m:r>
                      <m:d>
                        <m:d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7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</a:rPr>
                        <m:t>    </m:t>
                      </m:r>
                      <m:d>
                        <m:d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ru-RU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10х=7,</m:t>
                      </m:r>
                      <m:d>
                        <m:d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7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</a:rPr>
                        <m:t>        (2)</m:t>
                      </m:r>
                    </m:oMath>
                  </m:oMathPara>
                </a14:m>
                <a:endParaRPr lang="ru-RU" dirty="0" smtClean="0"/>
              </a:p>
              <a:p>
                <a:pPr marL="109728" indent="0">
                  <a:buNone/>
                </a:pPr>
                <a:r>
                  <a:rPr lang="ru-RU" dirty="0" smtClean="0"/>
                  <a:t>Вычтем из (2) (1) и получим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10х−х=7, </m:t>
                      </m:r>
                      <m:d>
                        <m:d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7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</a:rPr>
                        <m:t>−0, </m:t>
                      </m:r>
                      <m:d>
                        <m:d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b="0" i="1" smtClean="0">
                              <a:latin typeface="Cambria Math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ru-RU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9х=7</m:t>
                      </m:r>
                    </m:oMath>
                  </m:oMathPara>
                </a14:m>
                <a:endParaRPr lang="ru-RU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х=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ru-RU" dirty="0" smtClean="0"/>
              </a:p>
              <a:p>
                <a:pPr marL="109728" indent="0">
                  <a:buNone/>
                </a:pPr>
                <a:r>
                  <a:rPr lang="ru-RU" dirty="0" smtClean="0"/>
                  <a:t>Значит, </a:t>
                </a:r>
                <a:r>
                  <a:rPr lang="ru-RU" sz="6600" b="1" dirty="0" smtClean="0"/>
                  <a:t>0,(7)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6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6600" b="1" i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sz="6600" b="1" i="0"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endParaRPr lang="ru-RU" sz="66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b="-25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2057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Решаем вместе!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 smtClean="0"/>
              <a:t>Ст. 198, №980 - устно , 983 (</a:t>
            </a:r>
            <a:r>
              <a:rPr lang="ru-RU" sz="4000" b="1" dirty="0" err="1" smtClean="0"/>
              <a:t>а,в,д,ж</a:t>
            </a:r>
            <a:r>
              <a:rPr lang="ru-RU" sz="4000" b="1" dirty="0" smtClean="0"/>
              <a:t>),</a:t>
            </a:r>
          </a:p>
          <a:p>
            <a:pPr marL="109728" indent="0">
              <a:buNone/>
            </a:pPr>
            <a:r>
              <a:rPr lang="ru-RU" sz="4000" b="1" dirty="0" smtClean="0"/>
              <a:t>                      984 (</a:t>
            </a:r>
            <a:r>
              <a:rPr lang="ru-RU" sz="4000" b="1" dirty="0" err="1" smtClean="0"/>
              <a:t>а,д,и</a:t>
            </a:r>
            <a:r>
              <a:rPr lang="ru-RU" sz="4000" b="1" dirty="0" smtClean="0"/>
              <a:t>).</a:t>
            </a:r>
          </a:p>
          <a:p>
            <a:pPr marL="109728" indent="0">
              <a:buNone/>
            </a:pPr>
            <a:r>
              <a:rPr lang="ru-RU" sz="4000" b="1" dirty="0" smtClean="0"/>
              <a:t> </a:t>
            </a:r>
            <a:endParaRPr lang="ru-RU" sz="4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9144000" cy="331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77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5912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+mn-lt"/>
              </a:rPr>
              <a:t>Решить самостоятельно: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3289552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№984 (2 столбик)</a:t>
            </a:r>
          </a:p>
          <a:p>
            <a:r>
              <a:rPr lang="ru-RU" sz="4800" b="1" dirty="0" smtClean="0"/>
              <a:t>взаимопроверка</a:t>
            </a:r>
            <a:endParaRPr lang="ru-RU" sz="4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/>
              <a:t>п. </a:t>
            </a:r>
            <a:r>
              <a:rPr lang="ru-RU" sz="4000" b="1" dirty="0" smtClean="0"/>
              <a:t>5.3, 1 группа: №982 , 983 (</a:t>
            </a:r>
            <a:r>
              <a:rPr lang="ru-RU" sz="4000" b="1" dirty="0" err="1" smtClean="0"/>
              <a:t>б,г,е,з</a:t>
            </a:r>
            <a:r>
              <a:rPr lang="ru-RU" sz="4000" b="1" dirty="0" smtClean="0"/>
              <a:t>).</a:t>
            </a:r>
          </a:p>
          <a:p>
            <a:pPr marL="109728" indent="0">
              <a:buNone/>
            </a:pPr>
            <a:r>
              <a:rPr lang="ru-RU" sz="4000" b="1" dirty="0" smtClean="0"/>
              <a:t>2 группа: + № 984 (3,4 столбик)</a:t>
            </a:r>
          </a:p>
          <a:p>
            <a:pPr marL="109728" indent="0">
              <a:buNone/>
            </a:pPr>
            <a:endParaRPr lang="ru-RU" sz="4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240"/>
            <a:ext cx="2376264" cy="20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458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</TotalTime>
  <Words>108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Урок №170</vt:lpstr>
      <vt:lpstr>Периодичность десятичного разложения обыкновенной дроби</vt:lpstr>
      <vt:lpstr>В чём отличие?</vt:lpstr>
      <vt:lpstr>Периодическая дробь превращается… превращается… в обыкновенную дробь!</vt:lpstr>
      <vt:lpstr>Периодическая дробь превращается… превращается… в обыкновенную дробь!</vt:lpstr>
      <vt:lpstr>Не верите? Попробуйте сами!</vt:lpstr>
      <vt:lpstr>Проверим…</vt:lpstr>
      <vt:lpstr>Решаем вместе!</vt:lpstr>
      <vt:lpstr>Слайд 9</vt:lpstr>
      <vt:lpstr>Решить самостоятельно:</vt:lpstr>
      <vt:lpstr>Домашнее задание…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№170</dc:title>
  <dc:creator>Админ</dc:creator>
  <cp:lastModifiedBy>Админ</cp:lastModifiedBy>
  <cp:revision>3</cp:revision>
  <dcterms:created xsi:type="dcterms:W3CDTF">2017-09-03T15:24:58Z</dcterms:created>
  <dcterms:modified xsi:type="dcterms:W3CDTF">2017-09-03T17:22:48Z</dcterms:modified>
</cp:coreProperties>
</file>